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7" r:id="rId1"/>
  </p:sldMasterIdLst>
  <p:sldIdLst>
    <p:sldId id="256" r:id="rId2"/>
    <p:sldId id="257" r:id="rId3"/>
    <p:sldId id="258" r:id="rId4"/>
    <p:sldId id="269" r:id="rId5"/>
    <p:sldId id="270" r:id="rId6"/>
    <p:sldId id="262" r:id="rId7"/>
    <p:sldId id="260" r:id="rId8"/>
    <p:sldId id="261" r:id="rId9"/>
    <p:sldId id="263" r:id="rId10"/>
    <p:sldId id="264" r:id="rId11"/>
    <p:sldId id="265" r:id="rId12"/>
    <p:sldId id="271" r:id="rId13"/>
    <p:sldId id="278" r:id="rId14"/>
    <p:sldId id="279" r:id="rId15"/>
    <p:sldId id="272" r:id="rId16"/>
    <p:sldId id="273" r:id="rId17"/>
    <p:sldId id="274" r:id="rId18"/>
    <p:sldId id="275" r:id="rId19"/>
    <p:sldId id="276" r:id="rId20"/>
    <p:sldId id="277" r:id="rId21"/>
    <p:sldId id="280"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64DE7CF-1343-4C43-9F55-6A23F2C484CD}" type="datetimeFigureOut">
              <a:rPr lang="en-US" smtClean="0"/>
              <a:t>4/25/2024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1584140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4DE7CF-1343-4C43-9F55-6A23F2C484CD}"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4159845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64DE7CF-1343-4C43-9F55-6A23F2C484CD}"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1192710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64DE7CF-1343-4C43-9F55-6A23F2C484CD}"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3317744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DE7CF-1343-4C43-9F55-6A23F2C484CD}"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184178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4DE7CF-1343-4C43-9F55-6A23F2C484CD}" type="datetimeFigureOut">
              <a:rPr lang="en-US" smtClean="0"/>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2944882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4DE7CF-1343-4C43-9F55-6A23F2C484CD}" type="datetimeFigureOut">
              <a:rPr lang="en-US" smtClean="0"/>
              <a:t>4/25/2024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1215889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64DE7CF-1343-4C43-9F55-6A23F2C484CD}"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36938900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64DE7CF-1343-4C43-9F55-6A23F2C484CD}"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1514985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DE7CF-1343-4C43-9F55-6A23F2C484CD}"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169051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DE7CF-1343-4C43-9F55-6A23F2C484CD}"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197168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4DE7CF-1343-4C43-9F55-6A23F2C484CD}"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945770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4DE7CF-1343-4C43-9F55-6A23F2C484CD}" type="datetimeFigureOut">
              <a:rPr lang="en-US" smtClean="0"/>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4105767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4DE7CF-1343-4C43-9F55-6A23F2C484CD}"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2167530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DE7CF-1343-4C43-9F55-6A23F2C484CD}" type="datetimeFigureOut">
              <a:rPr lang="en-US" smtClean="0"/>
              <a:t>4/25/2024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132433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4DE7CF-1343-4C43-9F55-6A23F2C484CD}"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4105799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4DE7CF-1343-4C43-9F55-6A23F2C484CD}"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7A1B21D-EFB1-4C76-A4CE-59CEB230CA38}" type="slidenum">
              <a:rPr lang="en-US" smtClean="0"/>
              <a:t>‹#›</a:t>
            </a:fld>
            <a:endParaRPr lang="en-US"/>
          </a:p>
        </p:txBody>
      </p:sp>
    </p:spTree>
    <p:extLst>
      <p:ext uri="{BB962C8B-B14F-4D97-AF65-F5344CB8AC3E}">
        <p14:creationId xmlns:p14="http://schemas.microsoft.com/office/powerpoint/2010/main" val="3268962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64DE7CF-1343-4C43-9F55-6A23F2C484CD}" type="datetimeFigureOut">
              <a:rPr lang="en-US" smtClean="0"/>
              <a:t>4/25/2024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7A1B21D-EFB1-4C76-A4CE-59CEB230CA38}" type="slidenum">
              <a:rPr lang="en-US" smtClean="0"/>
              <a:t>‹#›</a:t>
            </a:fld>
            <a:endParaRPr lang="en-US"/>
          </a:p>
        </p:txBody>
      </p:sp>
    </p:spTree>
    <p:extLst>
      <p:ext uri="{BB962C8B-B14F-4D97-AF65-F5344CB8AC3E}">
        <p14:creationId xmlns:p14="http://schemas.microsoft.com/office/powerpoint/2010/main" val="3745904525"/>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 id="214748399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E51C4-8198-BE58-B466-B3585225B3C7}"/>
              </a:ext>
            </a:extLst>
          </p:cNvPr>
          <p:cNvSpPr>
            <a:spLocks noGrp="1"/>
          </p:cNvSpPr>
          <p:nvPr>
            <p:ph type="ctrTitle"/>
          </p:nvPr>
        </p:nvSpPr>
        <p:spPr>
          <a:xfrm>
            <a:off x="2034522" y="851648"/>
            <a:ext cx="8688292" cy="430306"/>
          </a:xfrm>
        </p:spPr>
        <p:txBody>
          <a:bodyPr>
            <a:normAutofit fontScale="90000"/>
          </a:bodyPr>
          <a:lstStyle/>
          <a:p>
            <a:r>
              <a:rPr lang="en-US" dirty="0"/>
              <a:t>      </a:t>
            </a:r>
            <a:r>
              <a:rPr lang="en-US" sz="4000" dirty="0"/>
              <a:t>FOOD DELIVERY SYSTEM</a:t>
            </a:r>
          </a:p>
        </p:txBody>
      </p:sp>
      <p:sp>
        <p:nvSpPr>
          <p:cNvPr id="3" name="Subtitle 2">
            <a:extLst>
              <a:ext uri="{FF2B5EF4-FFF2-40B4-BE49-F238E27FC236}">
                <a16:creationId xmlns:a16="http://schemas.microsoft.com/office/drawing/2014/main" id="{DBEAC569-32C1-689C-4A78-DC19A4BA531E}"/>
              </a:ext>
            </a:extLst>
          </p:cNvPr>
          <p:cNvSpPr>
            <a:spLocks noGrp="1"/>
          </p:cNvSpPr>
          <p:nvPr>
            <p:ph type="subTitle" idx="1"/>
          </p:nvPr>
        </p:nvSpPr>
        <p:spPr>
          <a:xfrm>
            <a:off x="891988" y="1271196"/>
            <a:ext cx="10408024" cy="4867836"/>
          </a:xfrm>
        </p:spPr>
        <p:txBody>
          <a:bodyPr>
            <a:normAutofit fontScale="92500" lnSpcReduction="10000"/>
          </a:bodyPr>
          <a:lstStyle/>
          <a:p>
            <a:pPr algn="just"/>
            <a:r>
              <a:rPr lang="en-IN" dirty="0">
                <a:solidFill>
                  <a:schemeClr val="bg1">
                    <a:lumMod val="85000"/>
                  </a:schemeClr>
                </a:solidFill>
                <a:latin typeface="Times New Roman" panose="02020603050405020304" pitchFamily="18" charset="0"/>
                <a:cs typeface="Times New Roman" panose="02020603050405020304" pitchFamily="18" charset="0"/>
              </a:rPr>
              <a:t>   K. ANUSHA                                           202P1A0565                             Under the Guidance of</a:t>
            </a:r>
          </a:p>
          <a:p>
            <a:pPr algn="just"/>
            <a:r>
              <a:rPr lang="en-IN" dirty="0">
                <a:solidFill>
                  <a:schemeClr val="bg1">
                    <a:lumMod val="85000"/>
                  </a:schemeClr>
                </a:solidFill>
                <a:latin typeface="Times New Roman" panose="02020603050405020304" pitchFamily="18" charset="0"/>
                <a:cs typeface="Times New Roman" panose="02020603050405020304" pitchFamily="18" charset="0"/>
              </a:rPr>
              <a:t>   N. AKHILANDESWARI                        202P1A0589                        MR. Gopireddy  Sreenivasa Reddy</a:t>
            </a:r>
          </a:p>
          <a:p>
            <a:pPr algn="just"/>
            <a:r>
              <a:rPr lang="en-IN" dirty="0">
                <a:solidFill>
                  <a:schemeClr val="bg1">
                    <a:lumMod val="85000"/>
                  </a:schemeClr>
                </a:solidFill>
                <a:latin typeface="Times New Roman" panose="02020603050405020304" pitchFamily="18" charset="0"/>
                <a:cs typeface="Times New Roman" panose="02020603050405020304" pitchFamily="18" charset="0"/>
              </a:rPr>
              <a:t>   P. SANDHYA                                          202P1A05A4                                Associate Professor</a:t>
            </a:r>
          </a:p>
          <a:p>
            <a:pPr algn="just"/>
            <a:r>
              <a:rPr lang="en-IN" dirty="0">
                <a:solidFill>
                  <a:schemeClr val="bg1">
                    <a:lumMod val="85000"/>
                  </a:schemeClr>
                </a:solidFill>
                <a:latin typeface="Times New Roman" panose="02020603050405020304" pitchFamily="18" charset="0"/>
                <a:cs typeface="Times New Roman" panose="02020603050405020304" pitchFamily="18" charset="0"/>
              </a:rPr>
              <a:t>   P. ANUSHA                                             202P1A05A5                               Department  of CSE</a:t>
            </a:r>
          </a:p>
          <a:p>
            <a:pPr algn="just"/>
            <a:r>
              <a:rPr lang="en-IN" dirty="0">
                <a:solidFill>
                  <a:schemeClr val="bg1">
                    <a:lumMod val="85000"/>
                  </a:schemeClr>
                </a:solidFill>
                <a:latin typeface="Times New Roman" panose="02020603050405020304" pitchFamily="18" charset="0"/>
                <a:cs typeface="Times New Roman" panose="02020603050405020304" pitchFamily="18" charset="0"/>
              </a:rPr>
              <a:t>                                               </a:t>
            </a:r>
          </a:p>
          <a:p>
            <a:pPr algn="l"/>
            <a:endParaRPr lang="en-IN" dirty="0">
              <a:solidFill>
                <a:schemeClr val="bg1">
                  <a:lumMod val="85000"/>
                </a:schemeClr>
              </a:solidFill>
              <a:latin typeface="Times New Roman" panose="02020603050405020304" pitchFamily="18" charset="0"/>
              <a:cs typeface="Times New Roman" panose="02020603050405020304" pitchFamily="18" charset="0"/>
            </a:endParaRPr>
          </a:p>
          <a:p>
            <a:pPr algn="l"/>
            <a:endParaRPr lang="en-IN" dirty="0">
              <a:solidFill>
                <a:schemeClr val="bg1">
                  <a:lumMod val="85000"/>
                </a:schemeClr>
              </a:solidFill>
              <a:latin typeface="Times New Roman" panose="02020603050405020304" pitchFamily="18" charset="0"/>
              <a:cs typeface="Times New Roman" panose="02020603050405020304" pitchFamily="18" charset="0"/>
            </a:endParaRPr>
          </a:p>
          <a:p>
            <a:pPr algn="l"/>
            <a:endParaRPr lang="en-IN" dirty="0">
              <a:solidFill>
                <a:schemeClr val="bg1">
                  <a:lumMod val="85000"/>
                </a:schemeClr>
              </a:solidFill>
              <a:latin typeface="Times New Roman" panose="02020603050405020304" pitchFamily="18" charset="0"/>
              <a:cs typeface="Times New Roman" panose="02020603050405020304" pitchFamily="18" charset="0"/>
            </a:endParaRPr>
          </a:p>
          <a:p>
            <a:r>
              <a:rPr lang="en-IN" dirty="0">
                <a:solidFill>
                  <a:schemeClr val="bg1">
                    <a:lumMod val="85000"/>
                  </a:schemeClr>
                </a:solidFill>
                <a:latin typeface="Times New Roman" panose="02020603050405020304" pitchFamily="18" charset="0"/>
                <a:cs typeface="Times New Roman" panose="02020603050405020304" pitchFamily="18" charset="0"/>
              </a:rPr>
              <a:t>   </a:t>
            </a:r>
          </a:p>
          <a:p>
            <a:endParaRPr lang="en-IN" dirty="0">
              <a:solidFill>
                <a:schemeClr val="bg1">
                  <a:lumMod val="85000"/>
                </a:schemeClr>
              </a:solidFill>
              <a:latin typeface="Times New Roman" panose="02020603050405020304" pitchFamily="18" charset="0"/>
              <a:cs typeface="Times New Roman" panose="02020603050405020304" pitchFamily="18" charset="0"/>
            </a:endParaRPr>
          </a:p>
          <a:p>
            <a:r>
              <a:rPr lang="en-IN" dirty="0">
                <a:solidFill>
                  <a:schemeClr val="bg1">
                    <a:lumMod val="85000"/>
                  </a:schemeClr>
                </a:solidFill>
                <a:latin typeface="Times New Roman" panose="02020603050405020304" pitchFamily="18" charset="0"/>
                <a:cs typeface="Times New Roman" panose="02020603050405020304" pitchFamily="18" charset="0"/>
              </a:rPr>
              <a:t>                                      Department of Computer Science and Engineering  </a:t>
            </a:r>
          </a:p>
          <a:p>
            <a:r>
              <a:rPr lang="en-IN" b="1" dirty="0">
                <a:solidFill>
                  <a:schemeClr val="bg1">
                    <a:lumMod val="85000"/>
                  </a:schemeClr>
                </a:solidFill>
              </a:rPr>
              <a:t>                                    </a:t>
            </a:r>
            <a:r>
              <a:rPr lang="en-IN" b="1" dirty="0">
                <a:solidFill>
                  <a:schemeClr val="bg1">
                    <a:lumMod val="85000"/>
                  </a:schemeClr>
                </a:solidFill>
                <a:latin typeface="Times New Roman" panose="02020603050405020304" pitchFamily="18" charset="0"/>
                <a:cs typeface="Times New Roman" panose="02020603050405020304" pitchFamily="18" charset="0"/>
              </a:rPr>
              <a:t>Chaitanya Bharathi Institute of Technology</a:t>
            </a:r>
          </a:p>
          <a:p>
            <a:r>
              <a:rPr lang="en-IN" b="1" dirty="0">
                <a:solidFill>
                  <a:schemeClr val="bg1">
                    <a:lumMod val="85000"/>
                  </a:schemeClr>
                </a:solidFill>
                <a:latin typeface="Times New Roman" panose="02020603050405020304" pitchFamily="18" charset="0"/>
                <a:cs typeface="Times New Roman" panose="02020603050405020304" pitchFamily="18" charset="0"/>
              </a:rPr>
              <a:t>                           </a:t>
            </a:r>
            <a:r>
              <a:rPr lang="en-IN" dirty="0">
                <a:solidFill>
                  <a:schemeClr val="bg1">
                    <a:lumMod val="85000"/>
                  </a:schemeClr>
                </a:solidFill>
                <a:latin typeface="Times New Roman" panose="02020603050405020304" pitchFamily="18" charset="0"/>
                <a:cs typeface="Times New Roman" panose="02020603050405020304" pitchFamily="18" charset="0"/>
              </a:rPr>
              <a:t>Vidya Nagar, Proddatur, YSR Kadapa (Dist.), Andhra Pradesh- 516360</a:t>
            </a:r>
            <a:endParaRPr lang="en-IN" b="1"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13F4F6F-9C33-E04B-0A9B-48C7E33D7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4826" y="295671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1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FC4D-E2AB-FF74-7B2C-71712C8A7CE7}"/>
              </a:ext>
            </a:extLst>
          </p:cNvPr>
          <p:cNvSpPr>
            <a:spLocks noGrp="1"/>
          </p:cNvSpPr>
          <p:nvPr>
            <p:ph type="title"/>
          </p:nvPr>
        </p:nvSpPr>
        <p:spPr/>
        <p:txBody>
          <a:bodyPr/>
          <a:lstStyle/>
          <a:p>
            <a:r>
              <a:rPr lang="en-US" dirty="0"/>
              <a:t>           HARDWARE REQUIREMENTS</a:t>
            </a:r>
          </a:p>
        </p:txBody>
      </p:sp>
      <p:sp>
        <p:nvSpPr>
          <p:cNvPr id="3" name="Content Placeholder 2">
            <a:extLst>
              <a:ext uri="{FF2B5EF4-FFF2-40B4-BE49-F238E27FC236}">
                <a16:creationId xmlns:a16="http://schemas.microsoft.com/office/drawing/2014/main" id="{DF10A0C3-B970-E5F3-5911-B627A0A67570}"/>
              </a:ext>
            </a:extLst>
          </p:cNvPr>
          <p:cNvSpPr>
            <a:spLocks noGrp="1"/>
          </p:cNvSpPr>
          <p:nvPr>
            <p:ph idx="1"/>
          </p:nvPr>
        </p:nvSpPr>
        <p:spPr/>
        <p:txBody>
          <a:bodyPr>
            <a:normAutofit/>
          </a:bodyPr>
          <a:lstStyle/>
          <a:p>
            <a:r>
              <a:rPr lang="en-US" sz="2000" b="1" dirty="0"/>
              <a:t>Servers</a:t>
            </a:r>
          </a:p>
          <a:p>
            <a:r>
              <a:rPr lang="en-US" sz="2000" b="1" dirty="0"/>
              <a:t>Database Servers</a:t>
            </a:r>
          </a:p>
          <a:p>
            <a:r>
              <a:rPr lang="en-US" sz="2000" b="1" dirty="0"/>
              <a:t>Computing Devices</a:t>
            </a:r>
          </a:p>
          <a:p>
            <a:pPr lvl="0"/>
            <a:r>
              <a:rPr lang="en-IN" sz="2000" b="1" dirty="0"/>
              <a:t>Processor: Intel i5</a:t>
            </a:r>
          </a:p>
          <a:p>
            <a:pPr lvl="0"/>
            <a:r>
              <a:rPr lang="en-US" sz="2000" b="1" dirty="0"/>
              <a:t>RAM: 4GB</a:t>
            </a:r>
            <a:endParaRPr lang="en-IN" sz="2000" b="1" dirty="0"/>
          </a:p>
          <a:p>
            <a:pPr lvl="0"/>
            <a:r>
              <a:rPr lang="en-US" sz="2000" b="1" dirty="0"/>
              <a:t>Hard Disk:  500 GB</a:t>
            </a:r>
            <a:endParaRPr lang="en-IN" sz="2000" b="1" dirty="0"/>
          </a:p>
          <a:p>
            <a:endParaRPr lang="en-US" sz="2000" dirty="0"/>
          </a:p>
        </p:txBody>
      </p:sp>
    </p:spTree>
    <p:extLst>
      <p:ext uri="{BB962C8B-B14F-4D97-AF65-F5344CB8AC3E}">
        <p14:creationId xmlns:p14="http://schemas.microsoft.com/office/powerpoint/2010/main" val="183320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AD67D-B690-4D31-3C3A-733B399888F2}"/>
              </a:ext>
            </a:extLst>
          </p:cNvPr>
          <p:cNvSpPr>
            <a:spLocks noGrp="1"/>
          </p:cNvSpPr>
          <p:nvPr>
            <p:ph type="title"/>
          </p:nvPr>
        </p:nvSpPr>
        <p:spPr/>
        <p:txBody>
          <a:bodyPr/>
          <a:lstStyle/>
          <a:p>
            <a:r>
              <a:rPr lang="en-US" dirty="0"/>
              <a:t>          SOFTWARE REQUIREMENTS</a:t>
            </a:r>
          </a:p>
        </p:txBody>
      </p:sp>
      <p:sp>
        <p:nvSpPr>
          <p:cNvPr id="3" name="Content Placeholder 2">
            <a:extLst>
              <a:ext uri="{FF2B5EF4-FFF2-40B4-BE49-F238E27FC236}">
                <a16:creationId xmlns:a16="http://schemas.microsoft.com/office/drawing/2014/main" id="{C3FA1F96-4E9D-401B-1961-68DB5FCCF6FC}"/>
              </a:ext>
            </a:extLst>
          </p:cNvPr>
          <p:cNvSpPr>
            <a:spLocks noGrp="1"/>
          </p:cNvSpPr>
          <p:nvPr>
            <p:ph idx="1"/>
          </p:nvPr>
        </p:nvSpPr>
        <p:spPr/>
        <p:txBody>
          <a:bodyPr/>
          <a:lstStyle/>
          <a:p>
            <a:pPr lvl="0"/>
            <a:r>
              <a:rPr lang="en-US" dirty="0"/>
              <a:t>Operating System:   Windows95/98/2000/XP</a:t>
            </a:r>
            <a:endParaRPr lang="en-IN" dirty="0"/>
          </a:p>
          <a:p>
            <a:pPr lvl="0"/>
            <a:r>
              <a:rPr lang="en-US" dirty="0"/>
              <a:t>Application Server:   Tomcat 7.0		</a:t>
            </a:r>
            <a:endParaRPr lang="en-IN" dirty="0"/>
          </a:p>
          <a:p>
            <a:pPr lvl="0"/>
            <a:r>
              <a:rPr lang="en-US" dirty="0"/>
              <a:t>Front End:  HTML, CSS</a:t>
            </a:r>
            <a:endParaRPr lang="en-IN" dirty="0"/>
          </a:p>
          <a:p>
            <a:pPr lvl="0"/>
            <a:r>
              <a:rPr lang="en-US" dirty="0"/>
              <a:t>Scripts:   JavaScript.</a:t>
            </a:r>
            <a:endParaRPr lang="en-IN" dirty="0"/>
          </a:p>
          <a:p>
            <a:pPr lvl="0"/>
            <a:r>
              <a:rPr lang="en-US" dirty="0"/>
              <a:t>Backend Language:   Java</a:t>
            </a:r>
            <a:endParaRPr lang="en-IN" dirty="0"/>
          </a:p>
          <a:p>
            <a:pPr lvl="0"/>
            <a:r>
              <a:rPr lang="en-US" dirty="0"/>
              <a:t>Database:   MySQL 6.0</a:t>
            </a:r>
            <a:endParaRPr lang="en-IN" dirty="0"/>
          </a:p>
          <a:p>
            <a:pPr lvl="0"/>
            <a:r>
              <a:rPr lang="en-US" dirty="0"/>
              <a:t>IDE:  IntelliJ and Visual Studio Code</a:t>
            </a:r>
            <a:endParaRPr lang="en-IN" dirty="0"/>
          </a:p>
          <a:p>
            <a:endParaRPr lang="en-US" dirty="0"/>
          </a:p>
        </p:txBody>
      </p:sp>
    </p:spTree>
    <p:extLst>
      <p:ext uri="{BB962C8B-B14F-4D97-AF65-F5344CB8AC3E}">
        <p14:creationId xmlns:p14="http://schemas.microsoft.com/office/powerpoint/2010/main" val="372010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FEFB-0A33-C107-D091-A4C8325FEF6C}"/>
              </a:ext>
            </a:extLst>
          </p:cNvPr>
          <p:cNvSpPr>
            <a:spLocks noGrp="1"/>
          </p:cNvSpPr>
          <p:nvPr>
            <p:ph type="title"/>
          </p:nvPr>
        </p:nvSpPr>
        <p:spPr>
          <a:xfrm>
            <a:off x="1220788" y="2926080"/>
            <a:ext cx="2793158" cy="502920"/>
          </a:xfrm>
        </p:spPr>
        <p:txBody>
          <a:bodyPr/>
          <a:lstStyle/>
          <a:p>
            <a:r>
              <a:rPr lang="en-IN" sz="2800" b="1" dirty="0"/>
              <a:t>ARCHITECTURE</a:t>
            </a:r>
          </a:p>
        </p:txBody>
      </p:sp>
      <p:pic>
        <p:nvPicPr>
          <p:cNvPr id="5" name="Content Placeholder 4">
            <a:extLst>
              <a:ext uri="{FF2B5EF4-FFF2-40B4-BE49-F238E27FC236}">
                <a16:creationId xmlns:a16="http://schemas.microsoft.com/office/drawing/2014/main" id="{8B158766-0ACB-7777-27FE-56BFFBE4F0B8}"/>
              </a:ext>
            </a:extLst>
          </p:cNvPr>
          <p:cNvPicPr>
            <a:picLocks noGrp="1"/>
          </p:cNvPicPr>
          <p:nvPr>
            <p:ph idx="1"/>
          </p:nvPr>
        </p:nvPicPr>
        <p:blipFill>
          <a:blip r:embed="rId2"/>
          <a:stretch>
            <a:fillRect/>
          </a:stretch>
        </p:blipFill>
        <p:spPr>
          <a:xfrm>
            <a:off x="4960620" y="1280160"/>
            <a:ext cx="6812280" cy="5120640"/>
          </a:xfrm>
          <a:prstGeom prst="rect">
            <a:avLst/>
          </a:prstGeom>
        </p:spPr>
      </p:pic>
    </p:spTree>
    <p:extLst>
      <p:ext uri="{BB962C8B-B14F-4D97-AF65-F5344CB8AC3E}">
        <p14:creationId xmlns:p14="http://schemas.microsoft.com/office/powerpoint/2010/main" val="66221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36918-305C-103E-F921-8EF5118A9CC3}"/>
              </a:ext>
            </a:extLst>
          </p:cNvPr>
          <p:cNvSpPr>
            <a:spLocks noGrp="1"/>
          </p:cNvSpPr>
          <p:nvPr>
            <p:ph type="title"/>
          </p:nvPr>
        </p:nvSpPr>
        <p:spPr/>
        <p:txBody>
          <a:bodyPr/>
          <a:lstStyle/>
          <a:p>
            <a:r>
              <a:rPr lang="en-US" dirty="0"/>
              <a:t>                 USE CASE DIAGRAM </a:t>
            </a:r>
            <a:endParaRPr lang="en-IN" dirty="0"/>
          </a:p>
        </p:txBody>
      </p:sp>
      <p:pic>
        <p:nvPicPr>
          <p:cNvPr id="4" name="Content Placeholder 3">
            <a:extLst>
              <a:ext uri="{FF2B5EF4-FFF2-40B4-BE49-F238E27FC236}">
                <a16:creationId xmlns:a16="http://schemas.microsoft.com/office/drawing/2014/main" id="{576F5E58-E747-A141-CF50-982318638F31}"/>
              </a:ext>
            </a:extLst>
          </p:cNvPr>
          <p:cNvPicPr>
            <a:picLocks noGrp="1" noChangeAspect="1"/>
          </p:cNvPicPr>
          <p:nvPr>
            <p:ph idx="1"/>
          </p:nvPr>
        </p:nvPicPr>
        <p:blipFill>
          <a:blip r:embed="rId2"/>
          <a:stretch>
            <a:fillRect/>
          </a:stretch>
        </p:blipFill>
        <p:spPr>
          <a:xfrm>
            <a:off x="1333500" y="2603500"/>
            <a:ext cx="9131299" cy="3708400"/>
          </a:xfrm>
          <a:prstGeom prst="rect">
            <a:avLst/>
          </a:prstGeom>
        </p:spPr>
      </p:pic>
    </p:spTree>
    <p:extLst>
      <p:ext uri="{BB962C8B-B14F-4D97-AF65-F5344CB8AC3E}">
        <p14:creationId xmlns:p14="http://schemas.microsoft.com/office/powerpoint/2010/main" val="162391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47B8D-E0FB-4334-EF8A-F16D49A59927}"/>
              </a:ext>
            </a:extLst>
          </p:cNvPr>
          <p:cNvSpPr>
            <a:spLocks noGrp="1"/>
          </p:cNvSpPr>
          <p:nvPr>
            <p:ph type="title"/>
          </p:nvPr>
        </p:nvSpPr>
        <p:spPr/>
        <p:txBody>
          <a:bodyPr/>
          <a:lstStyle/>
          <a:p>
            <a:r>
              <a:rPr lang="en-US" dirty="0"/>
              <a:t>               SEQUENCE DIAGRAM</a:t>
            </a:r>
            <a:endParaRPr lang="en-IN" dirty="0"/>
          </a:p>
        </p:txBody>
      </p:sp>
      <p:pic>
        <p:nvPicPr>
          <p:cNvPr id="4" name="Content Placeholder 3">
            <a:extLst>
              <a:ext uri="{FF2B5EF4-FFF2-40B4-BE49-F238E27FC236}">
                <a16:creationId xmlns:a16="http://schemas.microsoft.com/office/drawing/2014/main" id="{2FAB5531-2E2A-20BF-B35A-963DABD09642}"/>
              </a:ext>
            </a:extLst>
          </p:cNvPr>
          <p:cNvPicPr>
            <a:picLocks noGrp="1" noChangeAspect="1"/>
          </p:cNvPicPr>
          <p:nvPr>
            <p:ph idx="1"/>
          </p:nvPr>
        </p:nvPicPr>
        <p:blipFill>
          <a:blip r:embed="rId2"/>
          <a:stretch>
            <a:fillRect/>
          </a:stretch>
        </p:blipFill>
        <p:spPr>
          <a:xfrm>
            <a:off x="1317812" y="2603500"/>
            <a:ext cx="8969188" cy="3797300"/>
          </a:xfrm>
          <a:prstGeom prst="rect">
            <a:avLst/>
          </a:prstGeom>
        </p:spPr>
      </p:pic>
    </p:spTree>
    <p:extLst>
      <p:ext uri="{BB962C8B-B14F-4D97-AF65-F5344CB8AC3E}">
        <p14:creationId xmlns:p14="http://schemas.microsoft.com/office/powerpoint/2010/main" val="655734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7004-DB18-6E20-4C80-1A1F6A68A08B}"/>
              </a:ext>
            </a:extLst>
          </p:cNvPr>
          <p:cNvSpPr>
            <a:spLocks noGrp="1"/>
          </p:cNvSpPr>
          <p:nvPr>
            <p:ph type="title"/>
          </p:nvPr>
        </p:nvSpPr>
        <p:spPr/>
        <p:txBody>
          <a:bodyPr/>
          <a:lstStyle/>
          <a:p>
            <a:r>
              <a:rPr lang="en-US" b="1" dirty="0"/>
              <a:t>                            RESULT</a:t>
            </a:r>
            <a:endParaRPr lang="en-IN" b="1" dirty="0"/>
          </a:p>
        </p:txBody>
      </p:sp>
      <p:pic>
        <p:nvPicPr>
          <p:cNvPr id="7" name="Picture 37">
            <a:extLst>
              <a:ext uri="{FF2B5EF4-FFF2-40B4-BE49-F238E27FC236}">
                <a16:creationId xmlns:a16="http://schemas.microsoft.com/office/drawing/2014/main" id="{5C606813-46C9-0149-41FE-1243D2BC721B}"/>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39180" y="2674619"/>
            <a:ext cx="5640933" cy="33451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8" descr="Home">
            <a:extLst>
              <a:ext uri="{FF2B5EF4-FFF2-40B4-BE49-F238E27FC236}">
                <a16:creationId xmlns:a16="http://schemas.microsoft.com/office/drawing/2014/main" id="{37EC8969-C04F-9FC4-B9DC-A30E4B8C3C68}"/>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400800" y="2674620"/>
            <a:ext cx="5452019" cy="32097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024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13A7CD0-164C-921E-DF06-F9CF03C89241}"/>
              </a:ext>
            </a:extLst>
          </p:cNvPr>
          <p:cNvSpPr>
            <a:spLocks noGrp="1"/>
          </p:cNvSpPr>
          <p:nvPr>
            <p:ph type="body" idx="1"/>
          </p:nvPr>
        </p:nvSpPr>
        <p:spPr/>
        <p:txBody>
          <a:bodyPr/>
          <a:lstStyle/>
          <a:p>
            <a:r>
              <a:rPr lang="en-IN" dirty="0"/>
              <a:t>SIGN IN PAGE</a:t>
            </a:r>
          </a:p>
          <a:p>
            <a:endParaRPr lang="en-IN" dirty="0"/>
          </a:p>
        </p:txBody>
      </p:sp>
      <p:sp>
        <p:nvSpPr>
          <p:cNvPr id="10" name="Text Placeholder 9">
            <a:extLst>
              <a:ext uri="{FF2B5EF4-FFF2-40B4-BE49-F238E27FC236}">
                <a16:creationId xmlns:a16="http://schemas.microsoft.com/office/drawing/2014/main" id="{74CCCBB3-6DF0-9211-5D9B-124D115076D1}"/>
              </a:ext>
            </a:extLst>
          </p:cNvPr>
          <p:cNvSpPr>
            <a:spLocks noGrp="1"/>
          </p:cNvSpPr>
          <p:nvPr>
            <p:ph type="body" sz="quarter" idx="3"/>
          </p:nvPr>
        </p:nvSpPr>
        <p:spPr/>
        <p:txBody>
          <a:bodyPr/>
          <a:lstStyle/>
          <a:p>
            <a:r>
              <a:rPr lang="en-IN" dirty="0"/>
              <a:t>LOGIN PAGE</a:t>
            </a:r>
          </a:p>
          <a:p>
            <a:endParaRPr lang="en-IN" dirty="0"/>
          </a:p>
        </p:txBody>
      </p:sp>
      <p:pic>
        <p:nvPicPr>
          <p:cNvPr id="17" name="Picture 41">
            <a:extLst>
              <a:ext uri="{FF2B5EF4-FFF2-40B4-BE49-F238E27FC236}">
                <a16:creationId xmlns:a16="http://schemas.microsoft.com/office/drawing/2014/main" id="{92463C79-8DD6-F2DD-452F-1E5DE2343359}"/>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297179" y="2967580"/>
            <a:ext cx="5682932" cy="32667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3">
            <a:extLst>
              <a:ext uri="{FF2B5EF4-FFF2-40B4-BE49-F238E27FC236}">
                <a16:creationId xmlns:a16="http://schemas.microsoft.com/office/drawing/2014/main" id="{575B67D4-6454-8247-9856-2605351D0984}"/>
              </a:ext>
            </a:extLst>
          </p:cNvPr>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208712" y="2967580"/>
            <a:ext cx="5682931" cy="32908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640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0B68E-B1F1-5411-5459-0A11F050B813}"/>
              </a:ext>
            </a:extLst>
          </p:cNvPr>
          <p:cNvSpPr>
            <a:spLocks noGrp="1"/>
          </p:cNvSpPr>
          <p:nvPr>
            <p:ph type="title"/>
          </p:nvPr>
        </p:nvSpPr>
        <p:spPr/>
        <p:txBody>
          <a:bodyPr/>
          <a:lstStyle/>
          <a:p>
            <a:r>
              <a:rPr lang="en-US" dirty="0"/>
              <a:t>                   ADMIN’S PHASE</a:t>
            </a:r>
            <a:endParaRPr lang="en-IN" dirty="0"/>
          </a:p>
        </p:txBody>
      </p:sp>
      <p:sp>
        <p:nvSpPr>
          <p:cNvPr id="3" name="Text Placeholder 2">
            <a:extLst>
              <a:ext uri="{FF2B5EF4-FFF2-40B4-BE49-F238E27FC236}">
                <a16:creationId xmlns:a16="http://schemas.microsoft.com/office/drawing/2014/main" id="{973953A0-955B-1CE6-EB3E-38D3C8697103}"/>
              </a:ext>
            </a:extLst>
          </p:cNvPr>
          <p:cNvSpPr>
            <a:spLocks noGrp="1"/>
          </p:cNvSpPr>
          <p:nvPr>
            <p:ph type="body" idx="1"/>
          </p:nvPr>
        </p:nvSpPr>
        <p:spPr/>
        <p:txBody>
          <a:bodyPr/>
          <a:lstStyle/>
          <a:p>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view restaurants:</a:t>
            </a:r>
            <a:endParaRPr kumimoji="0" lang="en-US" altLang="en-US" sz="1400" b="0" i="0" u="none" strike="noStrike" cap="none" normalizeH="0" baseline="0" dirty="0">
              <a:ln>
                <a:noFill/>
              </a:ln>
              <a:solidFill>
                <a:schemeClr val="tx1"/>
              </a:solidFill>
              <a:effectLst/>
            </a:endParaRPr>
          </a:p>
          <a:p>
            <a:endParaRPr lang="en-IN" dirty="0"/>
          </a:p>
        </p:txBody>
      </p:sp>
      <p:sp>
        <p:nvSpPr>
          <p:cNvPr id="5" name="Text Placeholder 4">
            <a:extLst>
              <a:ext uri="{FF2B5EF4-FFF2-40B4-BE49-F238E27FC236}">
                <a16:creationId xmlns:a16="http://schemas.microsoft.com/office/drawing/2014/main" id="{40C4A3A4-9917-02FB-DDB2-D5F04C1B1564}"/>
              </a:ext>
            </a:extLst>
          </p:cNvPr>
          <p:cNvSpPr>
            <a:spLocks noGrp="1"/>
          </p:cNvSpPr>
          <p:nvPr>
            <p:ph type="body" sz="quarter" idx="3"/>
          </p:nvPr>
        </p:nvSpPr>
        <p:spPr/>
        <p:txBody>
          <a:bodyPr/>
          <a:lstStyle/>
          <a:p>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View Users:</a:t>
            </a:r>
            <a:endParaRPr kumimoji="0" lang="en-US" altLang="en-US" sz="1400" b="0" i="0" u="none" strike="noStrike" cap="none" normalizeH="0" baseline="0" dirty="0">
              <a:ln>
                <a:noFill/>
              </a:ln>
              <a:solidFill>
                <a:schemeClr val="tx1"/>
              </a:solidFill>
              <a:effectLst/>
            </a:endParaRPr>
          </a:p>
          <a:p>
            <a:endParaRPr lang="en-IN" dirty="0"/>
          </a:p>
        </p:txBody>
      </p:sp>
      <p:pic>
        <p:nvPicPr>
          <p:cNvPr id="7" name="Picture 33">
            <a:extLst>
              <a:ext uri="{FF2B5EF4-FFF2-40B4-BE49-F238E27FC236}">
                <a16:creationId xmlns:a16="http://schemas.microsoft.com/office/drawing/2014/main" id="{273F5521-A06C-3841-223D-601A6B2CBE5B}"/>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42900" y="2903220"/>
            <a:ext cx="5637213" cy="3429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34">
            <a:extLst>
              <a:ext uri="{FF2B5EF4-FFF2-40B4-BE49-F238E27FC236}">
                <a16:creationId xmlns:a16="http://schemas.microsoft.com/office/drawing/2014/main" id="{9BED33F1-8415-9154-F78C-BB75AE79AD39}"/>
              </a:ext>
            </a:extLst>
          </p:cNvPr>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208713" y="2903220"/>
            <a:ext cx="5637212" cy="3429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314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E1C2A-4567-9BFC-F9D8-9D7CB58384DA}"/>
              </a:ext>
            </a:extLst>
          </p:cNvPr>
          <p:cNvSpPr>
            <a:spLocks noGrp="1"/>
          </p:cNvSpPr>
          <p:nvPr>
            <p:ph type="title"/>
          </p:nvPr>
        </p:nvSpPr>
        <p:spPr/>
        <p:txBody>
          <a:bodyPr/>
          <a:lstStyle/>
          <a:p>
            <a:r>
              <a:rPr lang="en-US" dirty="0"/>
              <a:t>               RESTAURANT’S PHASE</a:t>
            </a:r>
            <a:endParaRPr lang="en-IN" dirty="0"/>
          </a:p>
        </p:txBody>
      </p:sp>
      <p:sp>
        <p:nvSpPr>
          <p:cNvPr id="3" name="Text Placeholder 2">
            <a:extLst>
              <a:ext uri="{FF2B5EF4-FFF2-40B4-BE49-F238E27FC236}">
                <a16:creationId xmlns:a16="http://schemas.microsoft.com/office/drawing/2014/main" id="{EDA06B90-4565-8996-2B0B-D937DD6D0528}"/>
              </a:ext>
            </a:extLst>
          </p:cNvPr>
          <p:cNvSpPr>
            <a:spLocks noGrp="1"/>
          </p:cNvSpPr>
          <p:nvPr>
            <p:ph type="body" idx="1"/>
          </p:nvPr>
        </p:nvSpPr>
        <p:spPr/>
        <p:txBody>
          <a:bodyPr/>
          <a:lstStyle/>
          <a:p>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Adding Food Items:</a:t>
            </a:r>
            <a:endParaRPr kumimoji="0" lang="en-US" altLang="en-US" sz="1400" b="0" i="0" u="none" strike="noStrike" cap="none" normalizeH="0" baseline="0" dirty="0">
              <a:ln>
                <a:noFill/>
              </a:ln>
              <a:solidFill>
                <a:schemeClr val="tx1"/>
              </a:solidFill>
              <a:effectLst/>
            </a:endParaRPr>
          </a:p>
          <a:p>
            <a:endParaRPr lang="en-IN" dirty="0"/>
          </a:p>
        </p:txBody>
      </p:sp>
      <p:sp>
        <p:nvSpPr>
          <p:cNvPr id="5" name="Text Placeholder 4">
            <a:extLst>
              <a:ext uri="{FF2B5EF4-FFF2-40B4-BE49-F238E27FC236}">
                <a16:creationId xmlns:a16="http://schemas.microsoft.com/office/drawing/2014/main" id="{8DF5EDD8-5307-432E-0DEB-6C1659525AFF}"/>
              </a:ext>
            </a:extLst>
          </p:cNvPr>
          <p:cNvSpPr>
            <a:spLocks noGrp="1"/>
          </p:cNvSpPr>
          <p:nvPr>
            <p:ph type="body" sz="quarter" idx="3"/>
          </p:nvPr>
        </p:nvSpPr>
        <p:spPr/>
        <p:txBody>
          <a:bodyPr/>
          <a:lstStyle/>
          <a:p>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Viewing Orders:</a:t>
            </a:r>
            <a:endParaRPr kumimoji="0" lang="en-US" altLang="en-US" sz="1400" b="0" i="0" u="none" strike="noStrike" cap="none" normalizeH="0" baseline="0" dirty="0">
              <a:ln>
                <a:noFill/>
              </a:ln>
              <a:solidFill>
                <a:schemeClr val="tx1"/>
              </a:solidFill>
              <a:effectLst/>
            </a:endParaRPr>
          </a:p>
          <a:p>
            <a:endParaRPr lang="en-IN" dirty="0"/>
          </a:p>
        </p:txBody>
      </p:sp>
      <p:pic>
        <p:nvPicPr>
          <p:cNvPr id="7" name="Picture 38">
            <a:extLst>
              <a:ext uri="{FF2B5EF4-FFF2-40B4-BE49-F238E27FC236}">
                <a16:creationId xmlns:a16="http://schemas.microsoft.com/office/drawing/2014/main" id="{A02A9794-3D4C-C535-A315-BF016A72DB8B}"/>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36176" y="2823881"/>
            <a:ext cx="5643937" cy="33079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40">
            <a:extLst>
              <a:ext uri="{FF2B5EF4-FFF2-40B4-BE49-F238E27FC236}">
                <a16:creationId xmlns:a16="http://schemas.microsoft.com/office/drawing/2014/main" id="{91BECF02-588A-9BAA-E207-A0024B47445F}"/>
              </a:ext>
            </a:extLst>
          </p:cNvPr>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208712" y="2823881"/>
            <a:ext cx="5643937" cy="33079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28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007A3-440F-7940-3B82-2971E9CABA2E}"/>
              </a:ext>
            </a:extLst>
          </p:cNvPr>
          <p:cNvSpPr>
            <a:spLocks noGrp="1"/>
          </p:cNvSpPr>
          <p:nvPr>
            <p:ph type="title"/>
          </p:nvPr>
        </p:nvSpPr>
        <p:spPr/>
        <p:txBody>
          <a:bodyPr/>
          <a:lstStyle/>
          <a:p>
            <a:r>
              <a:rPr lang="en-US" dirty="0"/>
              <a:t>                      USER’S PHASE</a:t>
            </a:r>
            <a:endParaRPr lang="en-IN" dirty="0"/>
          </a:p>
        </p:txBody>
      </p:sp>
      <p:sp>
        <p:nvSpPr>
          <p:cNvPr id="3" name="Text Placeholder 2">
            <a:extLst>
              <a:ext uri="{FF2B5EF4-FFF2-40B4-BE49-F238E27FC236}">
                <a16:creationId xmlns:a16="http://schemas.microsoft.com/office/drawing/2014/main" id="{CA979264-AB02-66A4-13D8-A9044361ADB0}"/>
              </a:ext>
            </a:extLst>
          </p:cNvPr>
          <p:cNvSpPr>
            <a:spLocks noGrp="1"/>
          </p:cNvSpPr>
          <p:nvPr>
            <p:ph type="body" idx="1"/>
          </p:nvPr>
        </p:nvSpPr>
        <p:spPr/>
        <p:txBody>
          <a:bodyPr/>
          <a:lstStyle/>
          <a:p>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Food:</a:t>
            </a:r>
            <a:endParaRPr kumimoji="0" lang="en-US" altLang="en-US" sz="1400" b="0" i="0" u="none" strike="noStrike" cap="none" normalizeH="0" baseline="0" dirty="0">
              <a:ln>
                <a:noFill/>
              </a:ln>
              <a:solidFill>
                <a:schemeClr val="tx1"/>
              </a:solidFill>
              <a:effectLst/>
            </a:endParaRPr>
          </a:p>
          <a:p>
            <a:endParaRPr lang="en-IN" dirty="0"/>
          </a:p>
        </p:txBody>
      </p:sp>
      <p:sp>
        <p:nvSpPr>
          <p:cNvPr id="5" name="Text Placeholder 4">
            <a:extLst>
              <a:ext uri="{FF2B5EF4-FFF2-40B4-BE49-F238E27FC236}">
                <a16:creationId xmlns:a16="http://schemas.microsoft.com/office/drawing/2014/main" id="{78E4C99D-6E08-2F3C-44E3-9FB19CCE4869}"/>
              </a:ext>
            </a:extLst>
          </p:cNvPr>
          <p:cNvSpPr>
            <a:spLocks noGrp="1"/>
          </p:cNvSpPr>
          <p:nvPr>
            <p:ph type="body" sz="quarter" idx="3"/>
          </p:nvPr>
        </p:nvSpPr>
        <p:spPr/>
        <p:txBody>
          <a:bodyPr/>
          <a:lstStyle/>
          <a:p>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Cart:</a:t>
            </a:r>
            <a:endParaRPr kumimoji="0" lang="en-US" altLang="en-US" sz="1400" b="0" i="0" u="none" strike="noStrike" cap="none" normalizeH="0" baseline="0" dirty="0">
              <a:ln>
                <a:noFill/>
              </a:ln>
              <a:solidFill>
                <a:schemeClr val="tx1"/>
              </a:solidFill>
              <a:effectLst/>
            </a:endParaRPr>
          </a:p>
          <a:p>
            <a:endParaRPr lang="en-IN" dirty="0"/>
          </a:p>
        </p:txBody>
      </p:sp>
      <p:pic>
        <p:nvPicPr>
          <p:cNvPr id="7" name="Picture 45">
            <a:extLst>
              <a:ext uri="{FF2B5EF4-FFF2-40B4-BE49-F238E27FC236}">
                <a16:creationId xmlns:a16="http://schemas.microsoft.com/office/drawing/2014/main" id="{0CC92546-7D63-7637-42FB-0F6241C6DFC5}"/>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295836" y="2877670"/>
            <a:ext cx="5684278" cy="3469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46">
            <a:extLst>
              <a:ext uri="{FF2B5EF4-FFF2-40B4-BE49-F238E27FC236}">
                <a16:creationId xmlns:a16="http://schemas.microsoft.com/office/drawing/2014/main" id="{5B996D2C-F13F-2D07-E210-E6D7815965FE}"/>
              </a:ext>
            </a:extLst>
          </p:cNvPr>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208712" y="2877670"/>
            <a:ext cx="5684277" cy="3469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072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F9E5-319E-8CDE-4EE8-33E984C0EE4F}"/>
              </a:ext>
            </a:extLst>
          </p:cNvPr>
          <p:cNvSpPr>
            <a:spLocks noGrp="1"/>
          </p:cNvSpPr>
          <p:nvPr>
            <p:ph type="title"/>
          </p:nvPr>
        </p:nvSpPr>
        <p:spPr>
          <a:xfrm>
            <a:off x="2046495" y="1143000"/>
            <a:ext cx="3865134" cy="66887"/>
          </a:xfrm>
        </p:spPr>
        <p:txBody>
          <a:bodyPr>
            <a:normAutofit fontScale="90000"/>
          </a:bodyPr>
          <a:lstStyle/>
          <a:p>
            <a:pPr algn="ctr"/>
            <a:r>
              <a:rPr lang="en-US" dirty="0"/>
              <a:t>CONTENT</a:t>
            </a:r>
          </a:p>
        </p:txBody>
      </p:sp>
      <p:sp>
        <p:nvSpPr>
          <p:cNvPr id="3" name="Content Placeholder 2">
            <a:extLst>
              <a:ext uri="{FF2B5EF4-FFF2-40B4-BE49-F238E27FC236}">
                <a16:creationId xmlns:a16="http://schemas.microsoft.com/office/drawing/2014/main" id="{ED4E5ECA-C362-17BD-7CF9-55BF3FB97B84}"/>
              </a:ext>
            </a:extLst>
          </p:cNvPr>
          <p:cNvSpPr>
            <a:spLocks noGrp="1"/>
          </p:cNvSpPr>
          <p:nvPr>
            <p:ph type="body" sz="half" idx="2"/>
          </p:nvPr>
        </p:nvSpPr>
        <p:spPr>
          <a:xfrm>
            <a:off x="1154954" y="1463040"/>
            <a:ext cx="4941046" cy="4825153"/>
          </a:xfrm>
        </p:spPr>
        <p:txBody>
          <a:bodyPr>
            <a:normAutofit lnSpcReduction="10000"/>
          </a:bodyPr>
          <a:lstStyle/>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I</a:t>
            </a:r>
            <a:r>
              <a:rPr lang="en-IN" sz="2000" dirty="0">
                <a:cs typeface="Times New Roman" panose="02020603050405020304" pitchFamily="18" charset="0"/>
              </a:rPr>
              <a:t>ntroduction</a:t>
            </a:r>
            <a:endParaRPr lang="en-I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sz="2000" dirty="0">
                <a:cs typeface="Times New Roman" panose="02020603050405020304" pitchFamily="18" charset="0"/>
              </a:rPr>
              <a:t>objectives</a:t>
            </a:r>
          </a:p>
          <a:p>
            <a:pPr marL="457200" indent="-457200">
              <a:buFont typeface="+mj-lt"/>
              <a:buAutoNum type="arabicPeriod"/>
            </a:pPr>
            <a:r>
              <a:rPr lang="en-IN" sz="2000" dirty="0">
                <a:cs typeface="Times New Roman" panose="02020603050405020304" pitchFamily="18" charset="0"/>
              </a:rPr>
              <a:t>Abstract</a:t>
            </a:r>
          </a:p>
          <a:p>
            <a:pPr marL="457200" indent="-457200">
              <a:buFont typeface="+mj-lt"/>
              <a:buAutoNum type="arabicPeriod"/>
            </a:pPr>
            <a:r>
              <a:rPr lang="en-IN" sz="2000" dirty="0">
                <a:cs typeface="Times New Roman" panose="02020603050405020304" pitchFamily="18" charset="0"/>
              </a:rPr>
              <a:t>Existing System</a:t>
            </a:r>
          </a:p>
          <a:p>
            <a:pPr marL="457200" indent="-457200">
              <a:buFont typeface="+mj-lt"/>
              <a:buAutoNum type="arabicPeriod"/>
            </a:pPr>
            <a:r>
              <a:rPr lang="en-IN" sz="2000" dirty="0">
                <a:cs typeface="Times New Roman" panose="02020603050405020304" pitchFamily="18" charset="0"/>
              </a:rPr>
              <a:t>Existing System Disadvantages</a:t>
            </a:r>
          </a:p>
          <a:p>
            <a:pPr marL="457200" indent="-457200">
              <a:buFont typeface="+mj-lt"/>
              <a:buAutoNum type="arabicPeriod"/>
            </a:pPr>
            <a:r>
              <a:rPr lang="en-IN" sz="2000" dirty="0">
                <a:cs typeface="Times New Roman" panose="02020603050405020304" pitchFamily="18" charset="0"/>
              </a:rPr>
              <a:t>Proposed System</a:t>
            </a:r>
          </a:p>
          <a:p>
            <a:pPr marL="457200" indent="-457200">
              <a:buFont typeface="+mj-lt"/>
              <a:buAutoNum type="arabicPeriod"/>
            </a:pPr>
            <a:r>
              <a:rPr lang="en-IN" sz="2000" dirty="0">
                <a:cs typeface="Times New Roman" panose="02020603050405020304" pitchFamily="18" charset="0"/>
              </a:rPr>
              <a:t>Proposed System Advantages</a:t>
            </a:r>
          </a:p>
          <a:p>
            <a:pPr marL="457200" indent="-457200">
              <a:buFont typeface="+mj-lt"/>
              <a:buAutoNum type="arabicPeriod"/>
            </a:pPr>
            <a:r>
              <a:rPr lang="en-IN" sz="2000" dirty="0">
                <a:cs typeface="Times New Roman" panose="02020603050405020304" pitchFamily="18" charset="0"/>
              </a:rPr>
              <a:t>Software Requirements</a:t>
            </a:r>
          </a:p>
          <a:p>
            <a:pPr marL="457200" indent="-457200">
              <a:buFont typeface="+mj-lt"/>
              <a:buAutoNum type="arabicPeriod"/>
            </a:pPr>
            <a:r>
              <a:rPr lang="en-IN" sz="2000" dirty="0">
                <a:cs typeface="Times New Roman" panose="02020603050405020304" pitchFamily="18" charset="0"/>
              </a:rPr>
              <a:t>Hardware Requirements</a:t>
            </a:r>
          </a:p>
          <a:p>
            <a:pPr marL="457200" indent="-457200">
              <a:buFont typeface="+mj-lt"/>
              <a:buAutoNum type="arabicPeriod"/>
            </a:pPr>
            <a:r>
              <a:rPr lang="en-IN" sz="2000" dirty="0">
                <a:cs typeface="Times New Roman" panose="02020603050405020304" pitchFamily="18" charset="0"/>
              </a:rPr>
              <a:t>Architecture</a:t>
            </a:r>
          </a:p>
          <a:p>
            <a:pPr marL="457200" indent="-457200">
              <a:buFont typeface="+mj-lt"/>
              <a:buAutoNum type="arabicPeriod"/>
            </a:pPr>
            <a:r>
              <a:rPr lang="en-IN" sz="2000" dirty="0">
                <a:cs typeface="Times New Roman" panose="02020603050405020304" pitchFamily="18" charset="0"/>
              </a:rPr>
              <a:t>Result</a:t>
            </a:r>
          </a:p>
          <a:p>
            <a:pPr marL="457200" indent="-457200">
              <a:buFont typeface="+mj-lt"/>
              <a:buAutoNum type="arabicPeriod"/>
            </a:pPr>
            <a:r>
              <a:rPr lang="en-IN" sz="2000" dirty="0">
                <a:cs typeface="Times New Roman" panose="02020603050405020304" pitchFamily="18" charset="0"/>
              </a:rPr>
              <a:t>Conclusion</a:t>
            </a:r>
          </a:p>
          <a:p>
            <a:endParaRPr lang="en-US" sz="2000" dirty="0"/>
          </a:p>
        </p:txBody>
      </p:sp>
      <p:pic>
        <p:nvPicPr>
          <p:cNvPr id="10" name="Picture Placeholder 9">
            <a:extLst>
              <a:ext uri="{FF2B5EF4-FFF2-40B4-BE49-F238E27FC236}">
                <a16:creationId xmlns:a16="http://schemas.microsoft.com/office/drawing/2014/main" id="{9498549B-FA62-F678-BAC7-9D837B21E23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705" r="14705"/>
          <a:stretch>
            <a:fillRect/>
          </a:stretch>
        </p:blipFill>
        <p:spPr>
          <a:xfrm>
            <a:off x="6547870" y="1143000"/>
            <a:ext cx="3597635" cy="457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28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BD945-FF0C-C91D-09AF-D9FB582DE36B}"/>
              </a:ext>
            </a:extLst>
          </p:cNvPr>
          <p:cNvSpPr>
            <a:spLocks noGrp="1"/>
          </p:cNvSpPr>
          <p:nvPr>
            <p:ph type="title"/>
          </p:nvPr>
        </p:nvSpPr>
        <p:spPr/>
        <p:txBody>
          <a:bodyPr/>
          <a:lstStyle/>
          <a:p>
            <a:r>
              <a:rPr lang="en-US" dirty="0"/>
              <a:t>                         FINAL PHASE</a:t>
            </a:r>
            <a:endParaRPr lang="en-IN" dirty="0"/>
          </a:p>
        </p:txBody>
      </p:sp>
      <p:sp>
        <p:nvSpPr>
          <p:cNvPr id="3" name="Text Placeholder 2">
            <a:extLst>
              <a:ext uri="{FF2B5EF4-FFF2-40B4-BE49-F238E27FC236}">
                <a16:creationId xmlns:a16="http://schemas.microsoft.com/office/drawing/2014/main" id="{4A57EFEA-0E1C-FA42-15CC-CD0814BC3A4D}"/>
              </a:ext>
            </a:extLst>
          </p:cNvPr>
          <p:cNvSpPr>
            <a:spLocks noGrp="1"/>
          </p:cNvSpPr>
          <p:nvPr>
            <p:ph type="body" idx="1"/>
          </p:nvPr>
        </p:nvSpPr>
        <p:spPr/>
        <p:txBody>
          <a:bodyPr/>
          <a:lstStyle/>
          <a:p>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Orders</a:t>
            </a:r>
            <a:endParaRPr kumimoji="0" lang="en-US" altLang="en-US" sz="1400" b="0" i="0" u="none" strike="noStrike" cap="none" normalizeH="0" baseline="0" dirty="0">
              <a:ln>
                <a:noFill/>
              </a:ln>
              <a:solidFill>
                <a:schemeClr val="tx1"/>
              </a:solidFill>
              <a:effectLst/>
            </a:endParaRPr>
          </a:p>
          <a:p>
            <a:endParaRPr lang="en-IN" dirty="0"/>
          </a:p>
        </p:txBody>
      </p:sp>
      <p:sp>
        <p:nvSpPr>
          <p:cNvPr id="5" name="Text Placeholder 4">
            <a:extLst>
              <a:ext uri="{FF2B5EF4-FFF2-40B4-BE49-F238E27FC236}">
                <a16:creationId xmlns:a16="http://schemas.microsoft.com/office/drawing/2014/main" id="{FCF0BED4-0D05-8F9C-58C4-493671499B58}"/>
              </a:ext>
            </a:extLst>
          </p:cNvPr>
          <p:cNvSpPr>
            <a:spLocks noGrp="1"/>
          </p:cNvSpPr>
          <p:nvPr>
            <p:ph type="body" sz="quarter" idx="3"/>
          </p:nvPr>
        </p:nvSpPr>
        <p:spPr/>
        <p:txBody>
          <a:bodyPr/>
          <a:lstStyle/>
          <a:p>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Payments</a:t>
            </a:r>
            <a:endParaRPr kumimoji="0" lang="en-US" altLang="en-US" sz="1400" b="0" i="0" u="none" strike="noStrike" cap="none" normalizeH="0" baseline="0" dirty="0">
              <a:ln>
                <a:noFill/>
              </a:ln>
              <a:solidFill>
                <a:schemeClr val="tx1"/>
              </a:solidFill>
              <a:effectLst/>
            </a:endParaRPr>
          </a:p>
          <a:p>
            <a:endParaRPr lang="en-IN" dirty="0"/>
          </a:p>
        </p:txBody>
      </p:sp>
      <p:sp>
        <p:nvSpPr>
          <p:cNvPr id="7" name="Text Placeholder 6">
            <a:extLst>
              <a:ext uri="{FF2B5EF4-FFF2-40B4-BE49-F238E27FC236}">
                <a16:creationId xmlns:a16="http://schemas.microsoft.com/office/drawing/2014/main" id="{D5427BFD-D39D-08CF-BEA9-1360CAFFBF23}"/>
              </a:ext>
            </a:extLst>
          </p:cNvPr>
          <p:cNvSpPr>
            <a:spLocks noGrp="1"/>
          </p:cNvSpPr>
          <p:nvPr>
            <p:ph type="body" sz="quarter" idx="13"/>
          </p:nvPr>
        </p:nvSpPr>
        <p:spPr/>
        <p:txBody>
          <a:bodyPr/>
          <a:lstStyle/>
          <a:p>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Orders</a:t>
            </a:r>
            <a:endParaRPr kumimoji="0" lang="en-US" altLang="en-US" sz="1400" b="0" i="0" u="none" strike="noStrike" cap="none" normalizeH="0" baseline="0" dirty="0">
              <a:ln>
                <a:noFill/>
              </a:ln>
              <a:solidFill>
                <a:schemeClr val="tx1"/>
              </a:solidFill>
              <a:effectLst/>
            </a:endParaRPr>
          </a:p>
          <a:p>
            <a:endParaRPr lang="en-IN" dirty="0"/>
          </a:p>
        </p:txBody>
      </p:sp>
      <p:pic>
        <p:nvPicPr>
          <p:cNvPr id="9" name="Picture 47">
            <a:extLst>
              <a:ext uri="{FF2B5EF4-FFF2-40B4-BE49-F238E27FC236}">
                <a16:creationId xmlns:a16="http://schemas.microsoft.com/office/drawing/2014/main" id="{3E25A569-60F5-8676-E285-BDD43FA17C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65" y="2866906"/>
            <a:ext cx="3692645" cy="32808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8">
            <a:extLst>
              <a:ext uri="{FF2B5EF4-FFF2-40B4-BE49-F238E27FC236}">
                <a16:creationId xmlns:a16="http://schemas.microsoft.com/office/drawing/2014/main" id="{5EE99E14-1D62-651B-7405-3E8C7AE5E3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5061" y="2931847"/>
            <a:ext cx="3141878"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F287E3-E085-9029-2C9E-ECD20F642E50}"/>
              </a:ext>
            </a:extLst>
          </p:cNvPr>
          <p:cNvPicPr>
            <a:picLocks noChangeAspect="1"/>
          </p:cNvPicPr>
          <p:nvPr/>
        </p:nvPicPr>
        <p:blipFill>
          <a:blip r:embed="rId4"/>
          <a:stretch>
            <a:fillRect/>
          </a:stretch>
        </p:blipFill>
        <p:spPr>
          <a:xfrm>
            <a:off x="8134290" y="2891631"/>
            <a:ext cx="3692645" cy="3188484"/>
          </a:xfrm>
          <a:prstGeom prst="rect">
            <a:avLst/>
          </a:prstGeom>
        </p:spPr>
      </p:pic>
    </p:spTree>
    <p:extLst>
      <p:ext uri="{BB962C8B-B14F-4D97-AF65-F5344CB8AC3E}">
        <p14:creationId xmlns:p14="http://schemas.microsoft.com/office/powerpoint/2010/main" val="55255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D78BE-44E2-3A26-033C-3738D3BDC6A3}"/>
              </a:ext>
            </a:extLst>
          </p:cNvPr>
          <p:cNvSpPr>
            <a:spLocks noGrp="1"/>
          </p:cNvSpPr>
          <p:nvPr>
            <p:ph type="title"/>
          </p:nvPr>
        </p:nvSpPr>
        <p:spPr/>
        <p:txBody>
          <a:bodyPr/>
          <a:lstStyle/>
          <a:p>
            <a:r>
              <a:rPr lang="en-US" dirty="0"/>
              <a:t>                       CONCLUSION</a:t>
            </a:r>
            <a:endParaRPr lang="en-IN" dirty="0"/>
          </a:p>
        </p:txBody>
      </p:sp>
      <p:sp>
        <p:nvSpPr>
          <p:cNvPr id="3" name="Content Placeholder 2">
            <a:extLst>
              <a:ext uri="{FF2B5EF4-FFF2-40B4-BE49-F238E27FC236}">
                <a16:creationId xmlns:a16="http://schemas.microsoft.com/office/drawing/2014/main" id="{65A6929B-33B9-E9DD-2D0F-35BB0C8FE556}"/>
              </a:ext>
            </a:extLst>
          </p:cNvPr>
          <p:cNvSpPr>
            <a:spLocks noGrp="1"/>
          </p:cNvSpPr>
          <p:nvPr>
            <p:ph idx="1"/>
          </p:nvPr>
        </p:nvSpPr>
        <p:spPr>
          <a:xfrm>
            <a:off x="1154954" y="2603500"/>
            <a:ext cx="9779746" cy="3467100"/>
          </a:xfrm>
        </p:spPr>
        <p:txBody>
          <a:bodyPr/>
          <a:lstStyle/>
          <a:p>
            <a:pPr>
              <a:lnSpc>
                <a:spcPct val="20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conclusion, the Food Order web application offers a user-centric solution to the increasing demand for convenient food ordering and delivery services. By providing a seamless online platform for users to explore menus, place orders, and track deliveries, it enhances the overall dining experience. With its intuitive interface and extensive restaurant options, the application aims to revolutionize the food ordering industry, ensuring customer satisfaction and culinary convenience.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52822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2242-EC4F-9620-26F2-AD7CA7C06704}"/>
              </a:ext>
            </a:extLst>
          </p:cNvPr>
          <p:cNvSpPr>
            <a:spLocks noGrp="1"/>
          </p:cNvSpPr>
          <p:nvPr>
            <p:ph type="ctrTitle"/>
          </p:nvPr>
        </p:nvSpPr>
        <p:spPr>
          <a:xfrm>
            <a:off x="3702424" y="2099733"/>
            <a:ext cx="4258236" cy="1683373"/>
          </a:xfrm>
        </p:spPr>
        <p:txBody>
          <a:bodyPr>
            <a:normAutofit/>
          </a:bodyPr>
          <a:lstStyle/>
          <a:p>
            <a:r>
              <a:rPr lang="en-US" dirty="0"/>
              <a:t>THANK YOU</a:t>
            </a:r>
          </a:p>
        </p:txBody>
      </p:sp>
    </p:spTree>
    <p:extLst>
      <p:ext uri="{BB962C8B-B14F-4D97-AF65-F5344CB8AC3E}">
        <p14:creationId xmlns:p14="http://schemas.microsoft.com/office/powerpoint/2010/main" val="115150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C3B5-B608-2B32-CD53-3F79FDA8BC6F}"/>
              </a:ext>
            </a:extLst>
          </p:cNvPr>
          <p:cNvSpPr>
            <a:spLocks noGrp="1"/>
          </p:cNvSpPr>
          <p:nvPr>
            <p:ph type="title"/>
          </p:nvPr>
        </p:nvSpPr>
        <p:spPr/>
        <p:txBody>
          <a:bodyPr/>
          <a:lstStyle/>
          <a:p>
            <a:pPr algn="ctr"/>
            <a:r>
              <a:rPr lang="en-IN" dirty="0"/>
              <a:t>INTRODUCTION</a:t>
            </a:r>
            <a:endParaRPr lang="en-US" dirty="0"/>
          </a:p>
        </p:txBody>
      </p:sp>
      <p:sp>
        <p:nvSpPr>
          <p:cNvPr id="3" name="Content Placeholder 2">
            <a:extLst>
              <a:ext uri="{FF2B5EF4-FFF2-40B4-BE49-F238E27FC236}">
                <a16:creationId xmlns:a16="http://schemas.microsoft.com/office/drawing/2014/main" id="{0781272D-2C2A-6454-60EE-9A99E997A19E}"/>
              </a:ext>
            </a:extLst>
          </p:cNvPr>
          <p:cNvSpPr>
            <a:spLocks noGrp="1"/>
          </p:cNvSpPr>
          <p:nvPr>
            <p:ph idx="1"/>
          </p:nvPr>
        </p:nvSpPr>
        <p:spPr>
          <a:xfrm>
            <a:off x="525781" y="2491740"/>
            <a:ext cx="11018520" cy="3611880"/>
          </a:xfrm>
        </p:spPr>
        <p:txBody>
          <a:bodyPr>
            <a:normAutofit/>
          </a:bodyPr>
          <a:lstStyle/>
          <a:p>
            <a:pPr marL="324000" indent="-360000"/>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t>In today's fast-paced world, the demand for convenient and efficient food ordering solutions has surged, leading to the development of innovative digital platforms such as the Food Order web application. This introduction explores the evolution of online food ordering services and the growing significance of web applications in facilitating seamless transactions between consumers and restaurants. The Food Order web application serves as a user-friendly interface that empowers users to browse, select, and order food from a diverse range of restaurants with ease. By leveraging advanced technologies and intuitive design principles, this application aims to redefine the online food ordering experience, offering customers unparalleled convenience and choice while enabling restaurants to expand their reach and enhance customer engagement. Through this introduction, we delve into the key features and benefits of the Food Order web application, highlighting its potential to revolutionize the food delivery industry and meet the evolving needs of modern consumers.</a:t>
            </a:r>
            <a:endParaRPr lang="en-IN" b="1" dirty="0"/>
          </a:p>
          <a:p>
            <a:endParaRPr lang="en-US" dirty="0"/>
          </a:p>
        </p:txBody>
      </p:sp>
    </p:spTree>
    <p:extLst>
      <p:ext uri="{BB962C8B-B14F-4D97-AF65-F5344CB8AC3E}">
        <p14:creationId xmlns:p14="http://schemas.microsoft.com/office/powerpoint/2010/main" val="33518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9E1F-389E-C89F-A33C-4673CCDF1F54}"/>
              </a:ext>
            </a:extLst>
          </p:cNvPr>
          <p:cNvSpPr>
            <a:spLocks noGrp="1"/>
          </p:cNvSpPr>
          <p:nvPr>
            <p:ph type="title"/>
          </p:nvPr>
        </p:nvSpPr>
        <p:spPr/>
        <p:txBody>
          <a:bodyPr/>
          <a:lstStyle/>
          <a:p>
            <a:r>
              <a:rPr lang="en-IN" dirty="0"/>
              <a:t>                       OBJECTIVES</a:t>
            </a:r>
          </a:p>
        </p:txBody>
      </p:sp>
      <p:sp>
        <p:nvSpPr>
          <p:cNvPr id="3" name="Content Placeholder 2">
            <a:extLst>
              <a:ext uri="{FF2B5EF4-FFF2-40B4-BE49-F238E27FC236}">
                <a16:creationId xmlns:a16="http://schemas.microsoft.com/office/drawing/2014/main" id="{D6A9AD19-366A-FE1E-35CC-D044BA431B15}"/>
              </a:ext>
            </a:extLst>
          </p:cNvPr>
          <p:cNvSpPr>
            <a:spLocks noGrp="1"/>
          </p:cNvSpPr>
          <p:nvPr>
            <p:ph idx="1"/>
          </p:nvPr>
        </p:nvSpPr>
        <p:spPr>
          <a:xfrm>
            <a:off x="609600" y="2573767"/>
            <a:ext cx="10972800" cy="3566160"/>
          </a:xfrm>
        </p:spPr>
        <p:txBody>
          <a:bodyPr/>
          <a:lstStyle/>
          <a:p>
            <a:pPr>
              <a:lnSpc>
                <a:spcPct val="150000"/>
              </a:lnSpc>
            </a:pPr>
            <a:r>
              <a:rPr lang="en-US" b="1" dirty="0"/>
              <a:t>The objective of the Food Delivery system is to provide users with a convenient and efficient platform for ordering food online. By offering a user-friendly interface, real-time order tracking, and secure payment options, the application aims to streamline the food ordering process and enhance user satisfaction. Additionally, the application seeks to support restaurants by providing them with a platform to showcase their menus and reach a broader customer base, ultimately promoting growth and success in the food industry.</a:t>
            </a:r>
            <a:endParaRPr lang="en-IN" b="1" dirty="0"/>
          </a:p>
          <a:p>
            <a:endParaRPr lang="en-IN" b="1" dirty="0"/>
          </a:p>
        </p:txBody>
      </p:sp>
    </p:spTree>
    <p:extLst>
      <p:ext uri="{BB962C8B-B14F-4D97-AF65-F5344CB8AC3E}">
        <p14:creationId xmlns:p14="http://schemas.microsoft.com/office/powerpoint/2010/main" val="385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2538-C280-655C-E40A-37637B8C4289}"/>
              </a:ext>
            </a:extLst>
          </p:cNvPr>
          <p:cNvSpPr>
            <a:spLocks noGrp="1"/>
          </p:cNvSpPr>
          <p:nvPr>
            <p:ph type="title"/>
          </p:nvPr>
        </p:nvSpPr>
        <p:spPr/>
        <p:txBody>
          <a:bodyPr/>
          <a:lstStyle/>
          <a:p>
            <a:r>
              <a:rPr lang="en-IN" dirty="0"/>
              <a:t>                           ABSTRACT</a:t>
            </a:r>
          </a:p>
        </p:txBody>
      </p:sp>
      <p:sp>
        <p:nvSpPr>
          <p:cNvPr id="3" name="Content Placeholder 2">
            <a:extLst>
              <a:ext uri="{FF2B5EF4-FFF2-40B4-BE49-F238E27FC236}">
                <a16:creationId xmlns:a16="http://schemas.microsoft.com/office/drawing/2014/main" id="{A41451AC-26AE-33EB-B613-80AFE60DDDF3}"/>
              </a:ext>
            </a:extLst>
          </p:cNvPr>
          <p:cNvSpPr>
            <a:spLocks noGrp="1"/>
          </p:cNvSpPr>
          <p:nvPr>
            <p:ph idx="1"/>
          </p:nvPr>
        </p:nvSpPr>
        <p:spPr>
          <a:xfrm>
            <a:off x="708660" y="2491740"/>
            <a:ext cx="10881360" cy="3710940"/>
          </a:xfrm>
        </p:spPr>
        <p:txBody>
          <a:bodyPr>
            <a:normAutofit/>
          </a:bodyPr>
          <a:lstStyle/>
          <a:p>
            <a:r>
              <a:rPr lang="en-US" b="1" dirty="0"/>
              <a:t>The Food Order web application is a digital platform designed to streamline the process of ordering food online. Users can browse through a variety of restaurants, view menus, place orders, and make payments conveniently from their devices. The application offers a user-friendly interface, enabling seamless navigation and a smooth ordering experience. Key features include real-time order tracking, customizable preferences, and secure payment options. This web application caters to the growing demand for convenient food delivery services, providing customers with access to a wide range of culinary options while offering restaurants a platform to showcase their offerings and expand their customer base. With its intuitive design and robust functionality, the Food Order web application aims to revolutionize the way people order food online, enhancing convenience, choice, and satisfaction.</a:t>
            </a:r>
            <a:endParaRPr lang="en-IN" b="1" dirty="0"/>
          </a:p>
          <a:p>
            <a:endParaRPr lang="en-IN" dirty="0"/>
          </a:p>
          <a:p>
            <a:endParaRPr lang="en-IN" dirty="0"/>
          </a:p>
        </p:txBody>
      </p:sp>
    </p:spTree>
    <p:extLst>
      <p:ext uri="{BB962C8B-B14F-4D97-AF65-F5344CB8AC3E}">
        <p14:creationId xmlns:p14="http://schemas.microsoft.com/office/powerpoint/2010/main" val="2268420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5461-2D92-C296-C819-B1E0E8EF9DF4}"/>
              </a:ext>
            </a:extLst>
          </p:cNvPr>
          <p:cNvSpPr>
            <a:spLocks noGrp="1"/>
          </p:cNvSpPr>
          <p:nvPr>
            <p:ph type="title"/>
          </p:nvPr>
        </p:nvSpPr>
        <p:spPr/>
        <p:txBody>
          <a:bodyPr/>
          <a:lstStyle/>
          <a:p>
            <a:r>
              <a:rPr lang="en-US" dirty="0"/>
              <a:t>                   EXISTING SYSTEM</a:t>
            </a:r>
          </a:p>
        </p:txBody>
      </p:sp>
      <p:sp>
        <p:nvSpPr>
          <p:cNvPr id="4" name="Content Placeholder 3">
            <a:extLst>
              <a:ext uri="{FF2B5EF4-FFF2-40B4-BE49-F238E27FC236}">
                <a16:creationId xmlns:a16="http://schemas.microsoft.com/office/drawing/2014/main" id="{14D8F5F1-2896-CD20-41F1-A56C42E6CF24}"/>
              </a:ext>
            </a:extLst>
          </p:cNvPr>
          <p:cNvSpPr>
            <a:spLocks noGrp="1"/>
          </p:cNvSpPr>
          <p:nvPr>
            <p:ph idx="1"/>
          </p:nvPr>
        </p:nvSpPr>
        <p:spPr>
          <a:xfrm>
            <a:off x="1154954" y="2603500"/>
            <a:ext cx="10435066" cy="3660140"/>
          </a:xfrm>
        </p:spPr>
        <p:txBody>
          <a:bodyPr/>
          <a:lstStyle/>
          <a:p>
            <a:pPr>
              <a:lnSpc>
                <a:spcPct val="150000"/>
              </a:lnSpc>
            </a:pPr>
            <a:r>
              <a:rPr lang="en-US" b="1" dirty="0"/>
              <a:t>The existing system for the Food Order web application involves traditional methods of ordering food, such as phone calls or visiting restaurants in person. These methods often lack convenience and efficiency, leading to longer wait times and limited menu access. The Food Order web application seeks to address these limitations by providing a digital platform for streamlined online ordering and delivery services.</a:t>
            </a:r>
            <a:endParaRPr lang="en-IN" b="1" dirty="0"/>
          </a:p>
          <a:p>
            <a:endParaRPr lang="en-IN" dirty="0"/>
          </a:p>
        </p:txBody>
      </p:sp>
    </p:spTree>
    <p:extLst>
      <p:ext uri="{BB962C8B-B14F-4D97-AF65-F5344CB8AC3E}">
        <p14:creationId xmlns:p14="http://schemas.microsoft.com/office/powerpoint/2010/main" val="259336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0229-890A-7381-C9DE-F8AB40A3CA12}"/>
              </a:ext>
            </a:extLst>
          </p:cNvPr>
          <p:cNvSpPr>
            <a:spLocks noGrp="1"/>
          </p:cNvSpPr>
          <p:nvPr>
            <p:ph type="title"/>
          </p:nvPr>
        </p:nvSpPr>
        <p:spPr/>
        <p:txBody>
          <a:bodyPr/>
          <a:lstStyle/>
          <a:p>
            <a:r>
              <a:rPr lang="en-US" dirty="0"/>
              <a:t>    EXISTING SYSTEM DISADVANTAGES</a:t>
            </a:r>
          </a:p>
        </p:txBody>
      </p:sp>
      <p:sp>
        <p:nvSpPr>
          <p:cNvPr id="3" name="Content Placeholder 2">
            <a:extLst>
              <a:ext uri="{FF2B5EF4-FFF2-40B4-BE49-F238E27FC236}">
                <a16:creationId xmlns:a16="http://schemas.microsoft.com/office/drawing/2014/main" id="{B0DC420C-0F32-440E-7AFF-65D8094BD104}"/>
              </a:ext>
            </a:extLst>
          </p:cNvPr>
          <p:cNvSpPr>
            <a:spLocks noGrp="1"/>
          </p:cNvSpPr>
          <p:nvPr>
            <p:ph idx="1"/>
          </p:nvPr>
        </p:nvSpPr>
        <p:spPr/>
        <p:txBody>
          <a:bodyPr>
            <a:normAutofit/>
          </a:bodyPr>
          <a:lstStyle/>
          <a:p>
            <a:r>
              <a:rPr lang="en-US" sz="2000" dirty="0"/>
              <a:t>Price is high</a:t>
            </a:r>
          </a:p>
          <a:p>
            <a:r>
              <a:rPr lang="en-US" sz="2000" dirty="0"/>
              <a:t>Limited menu</a:t>
            </a:r>
          </a:p>
          <a:p>
            <a:r>
              <a:rPr lang="en-US" sz="2000" dirty="0"/>
              <a:t>Data maintenance is difficult.</a:t>
            </a:r>
          </a:p>
          <a:p>
            <a:r>
              <a:rPr lang="en-US" sz="2000" dirty="0"/>
              <a:t>Food may get cold</a:t>
            </a:r>
          </a:p>
          <a:p>
            <a:r>
              <a:rPr lang="en-US" sz="2000" dirty="0"/>
              <a:t>High delivery charges </a:t>
            </a:r>
          </a:p>
        </p:txBody>
      </p:sp>
    </p:spTree>
    <p:extLst>
      <p:ext uri="{BB962C8B-B14F-4D97-AF65-F5344CB8AC3E}">
        <p14:creationId xmlns:p14="http://schemas.microsoft.com/office/powerpoint/2010/main" val="255563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9A4B-6D99-FCC3-2DD2-143827B9BDF0}"/>
              </a:ext>
            </a:extLst>
          </p:cNvPr>
          <p:cNvSpPr>
            <a:spLocks noGrp="1"/>
          </p:cNvSpPr>
          <p:nvPr>
            <p:ph type="title"/>
          </p:nvPr>
        </p:nvSpPr>
        <p:spPr/>
        <p:txBody>
          <a:bodyPr/>
          <a:lstStyle/>
          <a:p>
            <a:r>
              <a:rPr lang="en-US" dirty="0"/>
              <a:t>                PROPOSED SYSTEM</a:t>
            </a:r>
          </a:p>
        </p:txBody>
      </p:sp>
      <p:sp>
        <p:nvSpPr>
          <p:cNvPr id="4" name="Content Placeholder 3">
            <a:extLst>
              <a:ext uri="{FF2B5EF4-FFF2-40B4-BE49-F238E27FC236}">
                <a16:creationId xmlns:a16="http://schemas.microsoft.com/office/drawing/2014/main" id="{ADEF4F17-BAD8-959A-E1CD-B5D7A21BA9F5}"/>
              </a:ext>
            </a:extLst>
          </p:cNvPr>
          <p:cNvSpPr>
            <a:spLocks noGrp="1"/>
          </p:cNvSpPr>
          <p:nvPr>
            <p:ph idx="1"/>
          </p:nvPr>
        </p:nvSpPr>
        <p:spPr>
          <a:xfrm>
            <a:off x="480060" y="2651760"/>
            <a:ext cx="11269980" cy="3589020"/>
          </a:xfrm>
        </p:spPr>
        <p:txBody>
          <a:bodyPr/>
          <a:lstStyle/>
          <a:p>
            <a:pPr>
              <a:lnSpc>
                <a:spcPct val="150000"/>
              </a:lnSpc>
            </a:pPr>
            <a:r>
              <a:rPr lang="en-US" b="1" dirty="0"/>
              <a:t>The proposed system is a comprehensive food ordering web application offering a user-friendly interface for browsing restaurants, viewing menus, and placing orders online. Key features include real-time order tracking, customizable preferences, and secure payment options. This system aims to streamline the food ordering process, enhance user experience, and facilitate seamless transactions for both customers and restaurants.</a:t>
            </a:r>
            <a:endParaRPr lang="en-IN" b="1" dirty="0"/>
          </a:p>
          <a:p>
            <a:pPr>
              <a:lnSpc>
                <a:spcPct val="150000"/>
              </a:lnSpc>
            </a:pPr>
            <a:endParaRPr lang="en-IN" b="1" dirty="0"/>
          </a:p>
        </p:txBody>
      </p:sp>
    </p:spTree>
    <p:extLst>
      <p:ext uri="{BB962C8B-B14F-4D97-AF65-F5344CB8AC3E}">
        <p14:creationId xmlns:p14="http://schemas.microsoft.com/office/powerpoint/2010/main" val="323091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63327-7B3D-E5DC-1616-D25D418BFBE1}"/>
              </a:ext>
            </a:extLst>
          </p:cNvPr>
          <p:cNvSpPr>
            <a:spLocks noGrp="1"/>
          </p:cNvSpPr>
          <p:nvPr>
            <p:ph type="title"/>
          </p:nvPr>
        </p:nvSpPr>
        <p:spPr/>
        <p:txBody>
          <a:bodyPr/>
          <a:lstStyle/>
          <a:p>
            <a:r>
              <a:rPr lang="en-US" dirty="0"/>
              <a:t>    PROPOSED SYSTEM ADVANTAGES</a:t>
            </a:r>
          </a:p>
        </p:txBody>
      </p:sp>
      <p:sp>
        <p:nvSpPr>
          <p:cNvPr id="3" name="Content Placeholder 2">
            <a:extLst>
              <a:ext uri="{FF2B5EF4-FFF2-40B4-BE49-F238E27FC236}">
                <a16:creationId xmlns:a16="http://schemas.microsoft.com/office/drawing/2014/main" id="{E08CEAAC-0C69-8FAE-195D-C025683A6A82}"/>
              </a:ext>
            </a:extLst>
          </p:cNvPr>
          <p:cNvSpPr>
            <a:spLocks noGrp="1"/>
          </p:cNvSpPr>
          <p:nvPr>
            <p:ph idx="1"/>
          </p:nvPr>
        </p:nvSpPr>
        <p:spPr/>
        <p:txBody>
          <a:bodyPr>
            <a:normAutofit/>
          </a:bodyPr>
          <a:lstStyle/>
          <a:p>
            <a:r>
              <a:rPr lang="en-US" sz="2000" dirty="0"/>
              <a:t> </a:t>
            </a:r>
            <a:r>
              <a:rPr lang="en-US" sz="2000" b="1" dirty="0"/>
              <a:t>Convenience</a:t>
            </a:r>
            <a:endParaRPr lang="en-IN" sz="2000" b="1" dirty="0"/>
          </a:p>
          <a:p>
            <a:r>
              <a:rPr lang="en-US" sz="2000" b="1" dirty="0"/>
              <a:t> Enhanced User Experience</a:t>
            </a:r>
            <a:endParaRPr lang="en-IN" sz="2000" b="1" dirty="0"/>
          </a:p>
          <a:p>
            <a:r>
              <a:rPr lang="en-US" sz="2000" b="1" dirty="0"/>
              <a:t> Increased Efficiency</a:t>
            </a:r>
            <a:endParaRPr lang="en-IN" sz="2000" b="1" dirty="0"/>
          </a:p>
          <a:p>
            <a:r>
              <a:rPr lang="en-US" sz="2000" b="1" dirty="0"/>
              <a:t> Flexibility and scalability</a:t>
            </a:r>
          </a:p>
          <a:p>
            <a:r>
              <a:rPr lang="en-US" sz="2000" b="1" dirty="0"/>
              <a:t> Increased satisfaction</a:t>
            </a:r>
          </a:p>
        </p:txBody>
      </p:sp>
    </p:spTree>
    <p:extLst>
      <p:ext uri="{BB962C8B-B14F-4D97-AF65-F5344CB8AC3E}">
        <p14:creationId xmlns:p14="http://schemas.microsoft.com/office/powerpoint/2010/main" val="333094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448</TotalTime>
  <Words>861</Words>
  <Application>Microsoft Office PowerPoint</Application>
  <PresentationFormat>Widescreen</PresentationFormat>
  <Paragraphs>86</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Times New Roman</vt:lpstr>
      <vt:lpstr>Wingdings 3</vt:lpstr>
      <vt:lpstr>Ion Boardroom</vt:lpstr>
      <vt:lpstr>      FOOD DELIVERY SYSTEM</vt:lpstr>
      <vt:lpstr>CONTENT</vt:lpstr>
      <vt:lpstr>INTRODUCTION</vt:lpstr>
      <vt:lpstr>                       OBJECTIVES</vt:lpstr>
      <vt:lpstr>                           ABSTRACT</vt:lpstr>
      <vt:lpstr>                   EXISTING SYSTEM</vt:lpstr>
      <vt:lpstr>    EXISTING SYSTEM DISADVANTAGES</vt:lpstr>
      <vt:lpstr>                PROPOSED SYSTEM</vt:lpstr>
      <vt:lpstr>    PROPOSED SYSTEM ADVANTAGES</vt:lpstr>
      <vt:lpstr>           HARDWARE REQUIREMENTS</vt:lpstr>
      <vt:lpstr>          SOFTWARE REQUIREMENTS</vt:lpstr>
      <vt:lpstr>ARCHITECTURE</vt:lpstr>
      <vt:lpstr>                 USE CASE DIAGRAM </vt:lpstr>
      <vt:lpstr>               SEQUENCE DIAGRAM</vt:lpstr>
      <vt:lpstr>                            RESULT</vt:lpstr>
      <vt:lpstr>PowerPoint Presentation</vt:lpstr>
      <vt:lpstr>                   ADMIN’S PHASE</vt:lpstr>
      <vt:lpstr>               RESTAURANT’S PHASE</vt:lpstr>
      <vt:lpstr>                      USER’S PHASE</vt:lpstr>
      <vt:lpstr>                         FINAL PHASE</vt:lpstr>
      <vt:lpstr>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 SYSTEM</dc:title>
  <dc:creator>KOLISETTY VENKATABHARATH</dc:creator>
  <cp:lastModifiedBy>P Anu</cp:lastModifiedBy>
  <cp:revision>11</cp:revision>
  <dcterms:created xsi:type="dcterms:W3CDTF">2024-02-25T09:59:34Z</dcterms:created>
  <dcterms:modified xsi:type="dcterms:W3CDTF">2024-04-25T07:25:42Z</dcterms:modified>
</cp:coreProperties>
</file>